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63" r:id="rId3"/>
    <p:sldId id="264" r:id="rId4"/>
    <p:sldId id="256" r:id="rId5"/>
    <p:sldId id="270" r:id="rId6"/>
    <p:sldId id="272" r:id="rId7"/>
    <p:sldId id="271" r:id="rId8"/>
    <p:sldId id="280" r:id="rId9"/>
    <p:sldId id="265" r:id="rId10"/>
    <p:sldId id="258" r:id="rId11"/>
    <p:sldId id="273" r:id="rId12"/>
    <p:sldId id="274" r:id="rId13"/>
    <p:sldId id="266" r:id="rId14"/>
    <p:sldId id="259" r:id="rId15"/>
    <p:sldId id="267" r:id="rId16"/>
    <p:sldId id="260" r:id="rId17"/>
    <p:sldId id="281" r:id="rId18"/>
    <p:sldId id="268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F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401EE-DDCB-4251-A5C2-E0973DF3F590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7624A-DDAB-4521-B97D-AB40A21053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572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30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329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85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30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395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27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5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41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1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43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6115290" y="0"/>
            <a:ext cx="6076710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752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0" y="4457700"/>
            <a:ext cx="6076710" cy="24003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076709" y="4457700"/>
            <a:ext cx="6115291" cy="24003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596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06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18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59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16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1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22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93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2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23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6F4C8-4E95-4E0D-8DA0-DBAE88887BF6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D6EB3-F1D1-4BA5-9F0E-A911779C8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09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50823" y="2473090"/>
            <a:ext cx="7879080" cy="2160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dirty="0">
                <a:solidFill>
                  <a:srgbClr val="FCB813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基于</a:t>
            </a:r>
            <a:r>
              <a:rPr lang="en-US" altLang="zh-CN" sz="6000" dirty="0">
                <a:solidFill>
                  <a:srgbClr val="FCB813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Baxter</a:t>
            </a:r>
            <a:r>
              <a:rPr lang="zh-CN" altLang="en-US" sz="6000" dirty="0">
                <a:solidFill>
                  <a:srgbClr val="FCB813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机器人</a:t>
            </a:r>
            <a:r>
              <a:rPr lang="zh-CN" altLang="en-US" sz="6000" dirty="0" smtClean="0">
                <a:solidFill>
                  <a:srgbClr val="FCB813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的</a:t>
            </a:r>
            <a:endParaRPr lang="en-US" altLang="zh-CN" sz="6000" dirty="0" smtClean="0">
              <a:solidFill>
                <a:srgbClr val="FCB813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6000" dirty="0" smtClean="0">
                <a:solidFill>
                  <a:srgbClr val="FCB813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仿</a:t>
            </a:r>
            <a:r>
              <a:rPr lang="zh-CN" altLang="en-US" sz="6000" dirty="0">
                <a:solidFill>
                  <a:srgbClr val="FCB813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人运动系统综合设计</a:t>
            </a:r>
          </a:p>
        </p:txBody>
      </p:sp>
      <p:sp>
        <p:nvSpPr>
          <p:cNvPr id="8" name="矩形 7"/>
          <p:cNvSpPr/>
          <p:nvPr/>
        </p:nvSpPr>
        <p:spPr>
          <a:xfrm>
            <a:off x="3504730" y="5075957"/>
            <a:ext cx="4747518" cy="540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rgbClr val="FCB813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答辩人</a:t>
            </a:r>
            <a:r>
              <a:rPr lang="zh-CN" altLang="en-US" sz="2800" dirty="0" smtClean="0">
                <a:solidFill>
                  <a:srgbClr val="FCB813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： 严 虎</a:t>
            </a:r>
            <a:endParaRPr lang="zh-CN" altLang="en-US" sz="2800" dirty="0">
              <a:solidFill>
                <a:srgbClr val="FCB813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472214" y="-594773"/>
            <a:ext cx="719786" cy="7462505"/>
            <a:chOff x="-11273" y="-594773"/>
            <a:chExt cx="719786" cy="7462505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-11273" y="-594773"/>
            <a:ext cx="719786" cy="7462505"/>
            <a:chOff x="-11273" y="-594773"/>
            <a:chExt cx="719786" cy="7462505"/>
          </a:xfrm>
        </p:grpSpPr>
        <p:sp>
          <p:nvSpPr>
            <p:cNvPr id="43" name="等腰三角形 42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Freeform 284"/>
          <p:cNvSpPr>
            <a:spLocks noEditPoints="1"/>
          </p:cNvSpPr>
          <p:nvPr/>
        </p:nvSpPr>
        <p:spPr bwMode="auto">
          <a:xfrm>
            <a:off x="5325615" y="874334"/>
            <a:ext cx="1523759" cy="1135621"/>
          </a:xfrm>
          <a:custGeom>
            <a:avLst/>
            <a:gdLst>
              <a:gd name="T0" fmla="*/ 1 w 85"/>
              <a:gd name="T1" fmla="*/ 0 h 63"/>
              <a:gd name="T2" fmla="*/ 0 w 85"/>
              <a:gd name="T3" fmla="*/ 62 h 63"/>
              <a:gd name="T4" fmla="*/ 16 w 85"/>
              <a:gd name="T5" fmla="*/ 63 h 63"/>
              <a:gd name="T6" fmla="*/ 18 w 85"/>
              <a:gd name="T7" fmla="*/ 1 h 63"/>
              <a:gd name="T8" fmla="*/ 2 w 85"/>
              <a:gd name="T9" fmla="*/ 5 h 63"/>
              <a:gd name="T10" fmla="*/ 14 w 85"/>
              <a:gd name="T11" fmla="*/ 4 h 63"/>
              <a:gd name="T12" fmla="*/ 16 w 85"/>
              <a:gd name="T13" fmla="*/ 28 h 63"/>
              <a:gd name="T14" fmla="*/ 3 w 85"/>
              <a:gd name="T15" fmla="*/ 29 h 63"/>
              <a:gd name="T16" fmla="*/ 2 w 85"/>
              <a:gd name="T17" fmla="*/ 5 h 63"/>
              <a:gd name="T18" fmla="*/ 2 w 85"/>
              <a:gd name="T19" fmla="*/ 56 h 63"/>
              <a:gd name="T20" fmla="*/ 2 w 85"/>
              <a:gd name="T21" fmla="*/ 55 h 63"/>
              <a:gd name="T22" fmla="*/ 16 w 85"/>
              <a:gd name="T23" fmla="*/ 56 h 63"/>
              <a:gd name="T24" fmla="*/ 16 w 85"/>
              <a:gd name="T25" fmla="*/ 52 h 63"/>
              <a:gd name="T26" fmla="*/ 2 w 85"/>
              <a:gd name="T27" fmla="*/ 52 h 63"/>
              <a:gd name="T28" fmla="*/ 16 w 85"/>
              <a:gd name="T29" fmla="*/ 51 h 63"/>
              <a:gd name="T30" fmla="*/ 16 w 85"/>
              <a:gd name="T31" fmla="*/ 52 h 63"/>
              <a:gd name="T32" fmla="*/ 21 w 85"/>
              <a:gd name="T33" fmla="*/ 0 h 63"/>
              <a:gd name="T34" fmla="*/ 19 w 85"/>
              <a:gd name="T35" fmla="*/ 62 h 63"/>
              <a:gd name="T36" fmla="*/ 36 w 85"/>
              <a:gd name="T37" fmla="*/ 63 h 63"/>
              <a:gd name="T38" fmla="*/ 38 w 85"/>
              <a:gd name="T39" fmla="*/ 1 h 63"/>
              <a:gd name="T40" fmla="*/ 22 w 85"/>
              <a:gd name="T41" fmla="*/ 5 h 63"/>
              <a:gd name="T42" fmla="*/ 34 w 85"/>
              <a:gd name="T43" fmla="*/ 4 h 63"/>
              <a:gd name="T44" fmla="*/ 35 w 85"/>
              <a:gd name="T45" fmla="*/ 28 h 63"/>
              <a:gd name="T46" fmla="*/ 23 w 85"/>
              <a:gd name="T47" fmla="*/ 29 h 63"/>
              <a:gd name="T48" fmla="*/ 22 w 85"/>
              <a:gd name="T49" fmla="*/ 5 h 63"/>
              <a:gd name="T50" fmla="*/ 22 w 85"/>
              <a:gd name="T51" fmla="*/ 56 h 63"/>
              <a:gd name="T52" fmla="*/ 22 w 85"/>
              <a:gd name="T53" fmla="*/ 55 h 63"/>
              <a:gd name="T54" fmla="*/ 36 w 85"/>
              <a:gd name="T55" fmla="*/ 56 h 63"/>
              <a:gd name="T56" fmla="*/ 35 w 85"/>
              <a:gd name="T57" fmla="*/ 52 h 63"/>
              <a:gd name="T58" fmla="*/ 21 w 85"/>
              <a:gd name="T59" fmla="*/ 52 h 63"/>
              <a:gd name="T60" fmla="*/ 35 w 85"/>
              <a:gd name="T61" fmla="*/ 51 h 63"/>
              <a:gd name="T62" fmla="*/ 35 w 85"/>
              <a:gd name="T63" fmla="*/ 52 h 63"/>
              <a:gd name="T64" fmla="*/ 53 w 85"/>
              <a:gd name="T65" fmla="*/ 1 h 63"/>
              <a:gd name="T66" fmla="*/ 38 w 85"/>
              <a:gd name="T67" fmla="*/ 9 h 63"/>
              <a:gd name="T68" fmla="*/ 69 w 85"/>
              <a:gd name="T69" fmla="*/ 62 h 63"/>
              <a:gd name="T70" fmla="*/ 84 w 85"/>
              <a:gd name="T71" fmla="*/ 55 h 63"/>
              <a:gd name="T72" fmla="*/ 64 w 85"/>
              <a:gd name="T73" fmla="*/ 27 h 63"/>
              <a:gd name="T74" fmla="*/ 53 w 85"/>
              <a:gd name="T75" fmla="*/ 32 h 63"/>
              <a:gd name="T76" fmla="*/ 42 w 85"/>
              <a:gd name="T77" fmla="*/ 11 h 63"/>
              <a:gd name="T78" fmla="*/ 53 w 85"/>
              <a:gd name="T79" fmla="*/ 6 h 63"/>
              <a:gd name="T80" fmla="*/ 64 w 85"/>
              <a:gd name="T81" fmla="*/ 27 h 63"/>
              <a:gd name="T82" fmla="*/ 66 w 85"/>
              <a:gd name="T83" fmla="*/ 52 h 63"/>
              <a:gd name="T84" fmla="*/ 78 w 85"/>
              <a:gd name="T85" fmla="*/ 46 h 63"/>
              <a:gd name="T86" fmla="*/ 66 w 85"/>
              <a:gd name="T87" fmla="*/ 53 h 63"/>
              <a:gd name="T88" fmla="*/ 80 w 85"/>
              <a:gd name="T89" fmla="*/ 49 h 63"/>
              <a:gd name="T90" fmla="*/ 68 w 85"/>
              <a:gd name="T91" fmla="*/ 56 h 63"/>
              <a:gd name="T92" fmla="*/ 79 w 85"/>
              <a:gd name="T93" fmla="*/ 49 h 63"/>
              <a:gd name="T94" fmla="*/ 80 w 85"/>
              <a:gd name="T95" fmla="*/ 4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5" h="63">
                <a:moveTo>
                  <a:pt x="1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1" y="63"/>
                  <a:pt x="1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7" y="63"/>
                  <a:pt x="18" y="62"/>
                  <a:pt x="18" y="62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2" y="5"/>
                </a:moveTo>
                <a:cubicBezTo>
                  <a:pt x="2" y="4"/>
                  <a:pt x="3" y="4"/>
                  <a:pt x="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5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5" y="29"/>
                  <a:pt x="14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lnTo>
                  <a:pt x="2" y="5"/>
                </a:lnTo>
                <a:close/>
                <a:moveTo>
                  <a:pt x="16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6"/>
                </a:cubicBezTo>
                <a:cubicBezTo>
                  <a:pt x="16" y="56"/>
                  <a:pt x="16" y="56"/>
                  <a:pt x="16" y="56"/>
                </a:cubicBezTo>
                <a:close/>
                <a:moveTo>
                  <a:pt x="16" y="52"/>
                </a:move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1"/>
                  <a:pt x="2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36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3"/>
                  <a:pt x="38" y="62"/>
                  <a:pt x="38" y="62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6" y="0"/>
                </a:cubicBezTo>
                <a:close/>
                <a:moveTo>
                  <a:pt x="22" y="5"/>
                </a:moveTo>
                <a:cubicBezTo>
                  <a:pt x="22" y="4"/>
                  <a:pt x="22" y="4"/>
                  <a:pt x="2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5" y="4"/>
                  <a:pt x="35" y="4"/>
                  <a:pt x="35" y="5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8"/>
                  <a:pt x="35" y="29"/>
                  <a:pt x="34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9"/>
                  <a:pt x="22" y="28"/>
                  <a:pt x="22" y="28"/>
                </a:cubicBezTo>
                <a:lnTo>
                  <a:pt x="22" y="5"/>
                </a:lnTo>
                <a:close/>
                <a:moveTo>
                  <a:pt x="35" y="56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ubicBezTo>
                  <a:pt x="21" y="55"/>
                  <a:pt x="22" y="55"/>
                  <a:pt x="22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6" y="55"/>
                  <a:pt x="36" y="56"/>
                </a:cubicBezTo>
                <a:cubicBezTo>
                  <a:pt x="36" y="56"/>
                  <a:pt x="35" y="56"/>
                  <a:pt x="35" y="56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2" y="51"/>
                  <a:pt x="22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6" y="52"/>
                  <a:pt x="36" y="52"/>
                </a:cubicBezTo>
                <a:cubicBezTo>
                  <a:pt x="36" y="52"/>
                  <a:pt x="35" y="52"/>
                  <a:pt x="35" y="52"/>
                </a:cubicBezTo>
                <a:close/>
                <a:moveTo>
                  <a:pt x="85" y="53"/>
                </a:moveTo>
                <a:cubicBezTo>
                  <a:pt x="53" y="1"/>
                  <a:pt x="53" y="1"/>
                  <a:pt x="53" y="1"/>
                </a:cubicBezTo>
                <a:cubicBezTo>
                  <a:pt x="53" y="1"/>
                  <a:pt x="52" y="1"/>
                  <a:pt x="51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8" y="11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3"/>
                  <a:pt x="70" y="63"/>
                  <a:pt x="71" y="62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4"/>
                  <a:pt x="85" y="53"/>
                  <a:pt x="85" y="53"/>
                </a:cubicBezTo>
                <a:close/>
                <a:moveTo>
                  <a:pt x="64" y="27"/>
                </a:moveTo>
                <a:cubicBezTo>
                  <a:pt x="55" y="32"/>
                  <a:pt x="55" y="32"/>
                  <a:pt x="55" y="32"/>
                </a:cubicBezTo>
                <a:cubicBezTo>
                  <a:pt x="54" y="33"/>
                  <a:pt x="54" y="33"/>
                  <a:pt x="53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41" y="11"/>
                  <a:pt x="42" y="11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5"/>
                  <a:pt x="53" y="5"/>
                  <a:pt x="53" y="6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6"/>
                  <a:pt x="65" y="26"/>
                  <a:pt x="64" y="27"/>
                </a:cubicBezTo>
                <a:close/>
                <a:moveTo>
                  <a:pt x="66" y="53"/>
                </a:moveTo>
                <a:cubicBezTo>
                  <a:pt x="66" y="53"/>
                  <a:pt x="66" y="53"/>
                  <a:pt x="66" y="52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5"/>
                  <a:pt x="78" y="45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lose/>
                <a:moveTo>
                  <a:pt x="80" y="49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80" y="48"/>
                  <a:pt x="80" y="49"/>
                  <a:pt x="80" y="49"/>
                </a:cubicBezTo>
                <a:cubicBezTo>
                  <a:pt x="80" y="49"/>
                  <a:pt x="80" y="49"/>
                  <a:pt x="80" y="49"/>
                </a:cubicBezTo>
                <a:close/>
              </a:path>
            </a:pathLst>
          </a:custGeom>
          <a:solidFill>
            <a:srgbClr val="5DCEA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10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/>
          <p:cNvSpPr txBox="1"/>
          <p:nvPr/>
        </p:nvSpPr>
        <p:spPr>
          <a:xfrm>
            <a:off x="2566261" y="2302308"/>
            <a:ext cx="6258761" cy="3425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我们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希望通过掌握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Baxter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的工作原理和开发套件，编程控制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Baxter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协作机器人实现基本运动，同时建立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Baxter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机器人运动学模型，达到规划机械臂运动路径的目的，从而可以基于视觉等感知传感器去控制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Baxter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协作机器人完成仿人运动任务，完成仿人系统的综合设计。</a:t>
            </a: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查阅学习官方文档后，我们发现官方已经提供了虚拟运动仿真技术支持，只需要在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输入指定命令，即可连接到仿真平台。在虚拟运动仿真系统成功连接后，我们可以先在虚拟环境中熟悉机器人，同时将编写的运动控制代码在虚拟环境中运行，观察机器人的运动是否正常，从而避免因编程失误而导致的危险。</a:t>
            </a: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考虑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到当前餐厅机器人的背景，我们想在完成对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Baxter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协作机器人的基本控制后，将“模拟餐桌服务员”作为一个具体的任务，从而去实现现在餐厅机器人中尚未实现的最后一步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送餐。</a:t>
            </a:r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项目内容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é¤é¥®æå¡æºå¨äºº,é¤é¥®æºå¨äºº,æºå¨äººé¤å,è¯­é³è¯å«ææ¯,SLAMææ¯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223" y="2806994"/>
            <a:ext cx="2459920" cy="151525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2684179" y="1569281"/>
            <a:ext cx="1182041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43302" y="2030232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58152" y="2030232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8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9" grpId="0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项目内容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2716076" y="1624583"/>
            <a:ext cx="1523480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具体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95295" y="1960107"/>
            <a:ext cx="244956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055300" y="1960107"/>
            <a:ext cx="1549749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795295" y="2561339"/>
            <a:ext cx="928816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Baxter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工作原理和开发套件，编程控制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Baxter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协作机器人实现基本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工作如下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1)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官方操作手册和相关资料，了解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Baxter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协作机器人的硬件组成、基本结构和工作原理，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    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Baxter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协作机器人内置的基本功能；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2)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ubuntu14.04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操作系统中安装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ROS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indigo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Baxter SDK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3.5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，完成项目所需的开发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3)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查阅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相关文献资料，学习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系统的基础知识和基本操作，熟练掌握通过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系统控制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Baxter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协作机器人的方法；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4)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Baxter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协作机器人的控制实例，从而能够熟练地编程控制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Baxter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协作机器人。</a:t>
            </a:r>
          </a:p>
        </p:txBody>
      </p:sp>
    </p:spTree>
    <p:extLst>
      <p:ext uri="{BB962C8B-B14F-4D97-AF65-F5344CB8AC3E}">
        <p14:creationId xmlns:p14="http://schemas.microsoft.com/office/powerpoint/2010/main" val="27248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项目内容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2716076" y="1624583"/>
            <a:ext cx="1523480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具体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95295" y="1960107"/>
            <a:ext cx="244956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055300" y="1960107"/>
            <a:ext cx="1549749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795295" y="2561339"/>
            <a:ext cx="928816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视觉等感知传感器去控制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Baxter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完成仿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人运动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 “模拟餐桌服务员”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主要工作如下：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1)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基于嵌入在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Baxter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上的摄像头的计算机视觉，对厨师做好的菜品进行识别；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2)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识别后通过机械臂实现对餐盘的平稳端起；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3)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拾取后通过摄像头，判断菜品应该摆放在餐桌的什么位置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摆放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中不碰到餐桌上已有的其他菜品；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4)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确定摆放位置后，利用摄像头和手臂上的压力传感器，使机械臂在移动过程中选择合理路径避开用餐者，若当前路径被用餐者阻挡时，能改变路径以免发生碰撞；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5)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可以实现给顾客加饮料的功能，要能判断何时停止。</a:t>
            </a:r>
          </a:p>
        </p:txBody>
      </p:sp>
    </p:spTree>
    <p:extLst>
      <p:ext uri="{BB962C8B-B14F-4D97-AF65-F5344CB8AC3E}">
        <p14:creationId xmlns:p14="http://schemas.microsoft.com/office/powerpoint/2010/main" val="206774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666672" y="416091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152F47"/>
                </a:solidFill>
              </a:rPr>
              <a:t>第三部分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156"/>
            <p:cNvSpPr>
              <a:spLocks noChangeAspect="1" noEditPoints="1"/>
            </p:cNvSpPr>
            <p:nvPr/>
          </p:nvSpPr>
          <p:spPr bwMode="auto">
            <a:xfrm>
              <a:off x="8496720" y="1860953"/>
              <a:ext cx="1264579" cy="1154820"/>
            </a:xfrm>
            <a:custGeom>
              <a:avLst/>
              <a:gdLst>
                <a:gd name="T0" fmla="*/ 37 w 112"/>
                <a:gd name="T1" fmla="*/ 58 h 102"/>
                <a:gd name="T2" fmla="*/ 69 w 112"/>
                <a:gd name="T3" fmla="*/ 52 h 102"/>
                <a:gd name="T4" fmla="*/ 70 w 112"/>
                <a:gd name="T5" fmla="*/ 32 h 102"/>
                <a:gd name="T6" fmla="*/ 80 w 112"/>
                <a:gd name="T7" fmla="*/ 0 h 102"/>
                <a:gd name="T8" fmla="*/ 103 w 112"/>
                <a:gd name="T9" fmla="*/ 24 h 102"/>
                <a:gd name="T10" fmla="*/ 73 w 112"/>
                <a:gd name="T11" fmla="*/ 65 h 102"/>
                <a:gd name="T12" fmla="*/ 42 w 112"/>
                <a:gd name="T13" fmla="*/ 72 h 102"/>
                <a:gd name="T14" fmla="*/ 21 w 112"/>
                <a:gd name="T15" fmla="*/ 101 h 102"/>
                <a:gd name="T16" fmla="*/ 0 w 112"/>
                <a:gd name="T17" fmla="*/ 40 h 102"/>
                <a:gd name="T18" fmla="*/ 1 w 112"/>
                <a:gd name="T19" fmla="*/ 56 h 102"/>
                <a:gd name="T20" fmla="*/ 13 w 112"/>
                <a:gd name="T21" fmla="*/ 49 h 102"/>
                <a:gd name="T22" fmla="*/ 27 w 112"/>
                <a:gd name="T23" fmla="*/ 57 h 102"/>
                <a:gd name="T24" fmla="*/ 29 w 112"/>
                <a:gd name="T25" fmla="*/ 37 h 102"/>
                <a:gd name="T26" fmla="*/ 13 w 112"/>
                <a:gd name="T27" fmla="*/ 40 h 102"/>
                <a:gd name="T28" fmla="*/ 96 w 112"/>
                <a:gd name="T29" fmla="*/ 62 h 102"/>
                <a:gd name="T30" fmla="*/ 81 w 112"/>
                <a:gd name="T31" fmla="*/ 77 h 102"/>
                <a:gd name="T32" fmla="*/ 96 w 112"/>
                <a:gd name="T33" fmla="*/ 92 h 102"/>
                <a:gd name="T34" fmla="*/ 112 w 112"/>
                <a:gd name="T35" fmla="*/ 77 h 102"/>
                <a:gd name="T36" fmla="*/ 96 w 112"/>
                <a:gd name="T37" fmla="*/ 62 h 102"/>
                <a:gd name="T38" fmla="*/ 96 w 112"/>
                <a:gd name="T39" fmla="*/ 70 h 102"/>
                <a:gd name="T40" fmla="*/ 89 w 112"/>
                <a:gd name="T41" fmla="*/ 77 h 102"/>
                <a:gd name="T42" fmla="*/ 96 w 112"/>
                <a:gd name="T43" fmla="*/ 84 h 102"/>
                <a:gd name="T44" fmla="*/ 103 w 112"/>
                <a:gd name="T45" fmla="*/ 77 h 102"/>
                <a:gd name="T46" fmla="*/ 70 w 112"/>
                <a:gd name="T47" fmla="*/ 74 h 102"/>
                <a:gd name="T48" fmla="*/ 60 w 112"/>
                <a:gd name="T49" fmla="*/ 82 h 102"/>
                <a:gd name="T50" fmla="*/ 45 w 112"/>
                <a:gd name="T51" fmla="*/ 83 h 102"/>
                <a:gd name="T52" fmla="*/ 46 w 112"/>
                <a:gd name="T53" fmla="*/ 97 h 102"/>
                <a:gd name="T54" fmla="*/ 62 w 112"/>
                <a:gd name="T55" fmla="*/ 92 h 102"/>
                <a:gd name="T56" fmla="*/ 77 w 112"/>
                <a:gd name="T57" fmla="*/ 98 h 102"/>
                <a:gd name="T58" fmla="*/ 70 w 112"/>
                <a:gd name="T59" fmla="*/ 74 h 102"/>
                <a:gd name="T60" fmla="*/ 40 w 112"/>
                <a:gd name="T61" fmla="*/ 21 h 102"/>
                <a:gd name="T62" fmla="*/ 40 w 112"/>
                <a:gd name="T63" fmla="*/ 43 h 102"/>
                <a:gd name="T64" fmla="*/ 62 w 112"/>
                <a:gd name="T65" fmla="*/ 43 h 102"/>
                <a:gd name="T66" fmla="*/ 62 w 112"/>
                <a:gd name="T67" fmla="*/ 21 h 102"/>
                <a:gd name="T68" fmla="*/ 56 w 112"/>
                <a:gd name="T69" fmla="*/ 27 h 102"/>
                <a:gd name="T70" fmla="*/ 46 w 112"/>
                <a:gd name="T71" fmla="*/ 27 h 102"/>
                <a:gd name="T72" fmla="*/ 46 w 112"/>
                <a:gd name="T73" fmla="*/ 36 h 102"/>
                <a:gd name="T74" fmla="*/ 56 w 112"/>
                <a:gd name="T75" fmla="*/ 36 h 102"/>
                <a:gd name="T76" fmla="*/ 56 w 112"/>
                <a:gd name="T77" fmla="*/ 2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02">
                  <a:moveTo>
                    <a:pt x="21" y="101"/>
                  </a:moveTo>
                  <a:cubicBezTo>
                    <a:pt x="12" y="74"/>
                    <a:pt x="22" y="64"/>
                    <a:pt x="37" y="58"/>
                  </a:cubicBezTo>
                  <a:cubicBezTo>
                    <a:pt x="43" y="57"/>
                    <a:pt x="49" y="56"/>
                    <a:pt x="55" y="55"/>
                  </a:cubicBezTo>
                  <a:cubicBezTo>
                    <a:pt x="60" y="54"/>
                    <a:pt x="65" y="53"/>
                    <a:pt x="69" y="52"/>
                  </a:cubicBezTo>
                  <a:cubicBezTo>
                    <a:pt x="78" y="50"/>
                    <a:pt x="84" y="44"/>
                    <a:pt x="81" y="3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100" y="52"/>
                    <a:pt x="89" y="61"/>
                    <a:pt x="73" y="65"/>
                  </a:cubicBezTo>
                  <a:cubicBezTo>
                    <a:pt x="68" y="67"/>
                    <a:pt x="62" y="68"/>
                    <a:pt x="57" y="68"/>
                  </a:cubicBezTo>
                  <a:cubicBezTo>
                    <a:pt x="52" y="69"/>
                    <a:pt x="46" y="70"/>
                    <a:pt x="42" y="72"/>
                  </a:cubicBezTo>
                  <a:cubicBezTo>
                    <a:pt x="33" y="74"/>
                    <a:pt x="29" y="80"/>
                    <a:pt x="34" y="97"/>
                  </a:cubicBezTo>
                  <a:cubicBezTo>
                    <a:pt x="21" y="101"/>
                    <a:pt x="21" y="101"/>
                    <a:pt x="21" y="101"/>
                  </a:cubicBezTo>
                  <a:close/>
                  <a:moveTo>
                    <a:pt x="2" y="3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1"/>
                    <a:pt x="6" y="43"/>
                    <a:pt x="8" y="45"/>
                  </a:cubicBezTo>
                  <a:cubicBezTo>
                    <a:pt x="6" y="48"/>
                    <a:pt x="3" y="52"/>
                    <a:pt x="1" y="5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56"/>
                    <a:pt x="11" y="52"/>
                    <a:pt x="13" y="49"/>
                  </a:cubicBezTo>
                  <a:cubicBezTo>
                    <a:pt x="16" y="53"/>
                    <a:pt x="19" y="56"/>
                    <a:pt x="21" y="60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4" y="52"/>
                    <a:pt x="22" y="48"/>
                    <a:pt x="18" y="44"/>
                  </a:cubicBezTo>
                  <a:cubicBezTo>
                    <a:pt x="21" y="41"/>
                    <a:pt x="25" y="39"/>
                    <a:pt x="29" y="37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1" y="33"/>
                    <a:pt x="17" y="36"/>
                    <a:pt x="13" y="40"/>
                  </a:cubicBezTo>
                  <a:cubicBezTo>
                    <a:pt x="10" y="37"/>
                    <a:pt x="6" y="35"/>
                    <a:pt x="2" y="34"/>
                  </a:cubicBezTo>
                  <a:close/>
                  <a:moveTo>
                    <a:pt x="96" y="62"/>
                  </a:moveTo>
                  <a:cubicBezTo>
                    <a:pt x="92" y="62"/>
                    <a:pt x="88" y="63"/>
                    <a:pt x="85" y="66"/>
                  </a:cubicBezTo>
                  <a:cubicBezTo>
                    <a:pt x="82" y="69"/>
                    <a:pt x="81" y="73"/>
                    <a:pt x="81" y="77"/>
                  </a:cubicBezTo>
                  <a:cubicBezTo>
                    <a:pt x="81" y="81"/>
                    <a:pt x="82" y="85"/>
                    <a:pt x="85" y="88"/>
                  </a:cubicBezTo>
                  <a:cubicBezTo>
                    <a:pt x="88" y="91"/>
                    <a:pt x="92" y="92"/>
                    <a:pt x="96" y="92"/>
                  </a:cubicBezTo>
                  <a:cubicBezTo>
                    <a:pt x="100" y="92"/>
                    <a:pt x="104" y="91"/>
                    <a:pt x="107" y="88"/>
                  </a:cubicBezTo>
                  <a:cubicBezTo>
                    <a:pt x="110" y="85"/>
                    <a:pt x="112" y="81"/>
                    <a:pt x="112" y="77"/>
                  </a:cubicBezTo>
                  <a:cubicBezTo>
                    <a:pt x="112" y="73"/>
                    <a:pt x="110" y="69"/>
                    <a:pt x="107" y="66"/>
                  </a:cubicBezTo>
                  <a:cubicBezTo>
                    <a:pt x="104" y="63"/>
                    <a:pt x="100" y="62"/>
                    <a:pt x="96" y="62"/>
                  </a:cubicBezTo>
                  <a:close/>
                  <a:moveTo>
                    <a:pt x="101" y="72"/>
                  </a:moveTo>
                  <a:cubicBezTo>
                    <a:pt x="100" y="71"/>
                    <a:pt x="98" y="70"/>
                    <a:pt x="96" y="70"/>
                  </a:cubicBezTo>
                  <a:cubicBezTo>
                    <a:pt x="94" y="70"/>
                    <a:pt x="93" y="71"/>
                    <a:pt x="91" y="72"/>
                  </a:cubicBezTo>
                  <a:cubicBezTo>
                    <a:pt x="90" y="73"/>
                    <a:pt x="89" y="75"/>
                    <a:pt x="89" y="77"/>
                  </a:cubicBezTo>
                  <a:cubicBezTo>
                    <a:pt x="89" y="79"/>
                    <a:pt x="90" y="81"/>
                    <a:pt x="91" y="82"/>
                  </a:cubicBezTo>
                  <a:cubicBezTo>
                    <a:pt x="93" y="83"/>
                    <a:pt x="94" y="84"/>
                    <a:pt x="96" y="84"/>
                  </a:cubicBezTo>
                  <a:cubicBezTo>
                    <a:pt x="98" y="84"/>
                    <a:pt x="100" y="83"/>
                    <a:pt x="101" y="82"/>
                  </a:cubicBezTo>
                  <a:cubicBezTo>
                    <a:pt x="102" y="81"/>
                    <a:pt x="103" y="79"/>
                    <a:pt x="103" y="77"/>
                  </a:cubicBezTo>
                  <a:cubicBezTo>
                    <a:pt x="103" y="75"/>
                    <a:pt x="102" y="73"/>
                    <a:pt x="101" y="72"/>
                  </a:cubicBezTo>
                  <a:close/>
                  <a:moveTo>
                    <a:pt x="70" y="74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2" y="76"/>
                    <a:pt x="61" y="79"/>
                    <a:pt x="60" y="82"/>
                  </a:cubicBezTo>
                  <a:cubicBezTo>
                    <a:pt x="56" y="80"/>
                    <a:pt x="52" y="78"/>
                    <a:pt x="48" y="7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9" y="84"/>
                    <a:pt x="53" y="86"/>
                    <a:pt x="56" y="88"/>
                  </a:cubicBezTo>
                  <a:cubicBezTo>
                    <a:pt x="53" y="91"/>
                    <a:pt x="50" y="94"/>
                    <a:pt x="46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4" y="99"/>
                    <a:pt x="58" y="96"/>
                    <a:pt x="62" y="92"/>
                  </a:cubicBezTo>
                  <a:cubicBezTo>
                    <a:pt x="65" y="94"/>
                    <a:pt x="68" y="98"/>
                    <a:pt x="71" y="10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3" y="93"/>
                    <a:pt x="70" y="89"/>
                    <a:pt x="65" y="86"/>
                  </a:cubicBezTo>
                  <a:cubicBezTo>
                    <a:pt x="67" y="82"/>
                    <a:pt x="69" y="78"/>
                    <a:pt x="70" y="74"/>
                  </a:cubicBezTo>
                  <a:close/>
                  <a:moveTo>
                    <a:pt x="51" y="16"/>
                  </a:moveTo>
                  <a:cubicBezTo>
                    <a:pt x="47" y="16"/>
                    <a:pt x="43" y="18"/>
                    <a:pt x="40" y="21"/>
                  </a:cubicBezTo>
                  <a:cubicBezTo>
                    <a:pt x="37" y="23"/>
                    <a:pt x="36" y="27"/>
                    <a:pt x="36" y="32"/>
                  </a:cubicBezTo>
                  <a:cubicBezTo>
                    <a:pt x="36" y="36"/>
                    <a:pt x="37" y="40"/>
                    <a:pt x="40" y="43"/>
                  </a:cubicBezTo>
                  <a:cubicBezTo>
                    <a:pt x="43" y="45"/>
                    <a:pt x="47" y="47"/>
                    <a:pt x="51" y="47"/>
                  </a:cubicBezTo>
                  <a:cubicBezTo>
                    <a:pt x="55" y="47"/>
                    <a:pt x="59" y="45"/>
                    <a:pt x="62" y="43"/>
                  </a:cubicBezTo>
                  <a:cubicBezTo>
                    <a:pt x="65" y="40"/>
                    <a:pt x="67" y="36"/>
                    <a:pt x="67" y="32"/>
                  </a:cubicBezTo>
                  <a:cubicBezTo>
                    <a:pt x="67" y="27"/>
                    <a:pt x="65" y="23"/>
                    <a:pt x="62" y="21"/>
                  </a:cubicBezTo>
                  <a:cubicBezTo>
                    <a:pt x="59" y="18"/>
                    <a:pt x="55" y="16"/>
                    <a:pt x="51" y="16"/>
                  </a:cubicBezTo>
                  <a:close/>
                  <a:moveTo>
                    <a:pt x="56" y="27"/>
                  </a:moveTo>
                  <a:cubicBezTo>
                    <a:pt x="55" y="26"/>
                    <a:pt x="53" y="25"/>
                    <a:pt x="51" y="25"/>
                  </a:cubicBezTo>
                  <a:cubicBezTo>
                    <a:pt x="49" y="25"/>
                    <a:pt x="48" y="26"/>
                    <a:pt x="46" y="27"/>
                  </a:cubicBezTo>
                  <a:cubicBezTo>
                    <a:pt x="45" y="28"/>
                    <a:pt x="44" y="30"/>
                    <a:pt x="44" y="32"/>
                  </a:cubicBezTo>
                  <a:cubicBezTo>
                    <a:pt x="44" y="33"/>
                    <a:pt x="45" y="35"/>
                    <a:pt x="46" y="36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3" y="38"/>
                    <a:pt x="55" y="38"/>
                    <a:pt x="56" y="36"/>
                  </a:cubicBezTo>
                  <a:cubicBezTo>
                    <a:pt x="57" y="35"/>
                    <a:pt x="58" y="33"/>
                    <a:pt x="58" y="32"/>
                  </a:cubicBezTo>
                  <a:cubicBezTo>
                    <a:pt x="58" y="30"/>
                    <a:pt x="57" y="28"/>
                    <a:pt x="56" y="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等腰三角形 29"/>
          <p:cNvSpPr/>
          <p:nvPr/>
        </p:nvSpPr>
        <p:spPr>
          <a:xfrm>
            <a:off x="1019105" y="158934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>
            <a:off x="4408145" y="12989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3600000">
            <a:off x="2341082" y="4493530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>
            <a:off x="2124332" y="2151720"/>
            <a:ext cx="1952785" cy="168343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1832010" y="4778001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1408823" y="5497340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2509964" y="354952"/>
            <a:ext cx="1810312" cy="1560613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1422212" y="86340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3600000">
            <a:off x="4451831" y="1898701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rot="3600000">
            <a:off x="1478068" y="4493531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>
            <a:off x="1492183" y="229898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flipV="1">
            <a:off x="1492183" y="3043928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3600000">
            <a:off x="3999240" y="263839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4625924" y="444908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flipV="1">
            <a:off x="2751196" y="4071310"/>
            <a:ext cx="1965030" cy="169399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>
            <a:off x="3733711" y="5385497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2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技术路线图 (1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639" y="1162737"/>
            <a:ext cx="4059495" cy="56796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技术路线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01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7666672" y="420490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研究价值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152F47"/>
                </a:solidFill>
              </a:rPr>
              <a:t>第四部分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39" name="椭圆 3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等腰三角形 30"/>
          <p:cNvSpPr/>
          <p:nvPr/>
        </p:nvSpPr>
        <p:spPr>
          <a:xfrm>
            <a:off x="1019105" y="158934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4408145" y="12989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3600000">
            <a:off x="2341082" y="4493530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2124332" y="2151720"/>
            <a:ext cx="1952785" cy="168343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1832010" y="4778001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>
            <a:off x="1408823" y="5497340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>
            <a:off x="2509964" y="354952"/>
            <a:ext cx="1810312" cy="1560613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>
            <a:off x="1422212" y="86340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3600000">
            <a:off x="4451831" y="1898701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3600000">
            <a:off x="1478068" y="4493531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>
            <a:off x="1492183" y="229898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flipV="1">
            <a:off x="1492183" y="3043928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3600000">
            <a:off x="3999240" y="263839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>
            <a:off x="4625924" y="444908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flipV="1">
            <a:off x="2751196" y="4071310"/>
            <a:ext cx="1965030" cy="169399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>
            <a:off x="3733711" y="5385497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01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1" grpId="0" animBg="1"/>
      <p:bldP spid="34" grpId="0" animBg="1"/>
      <p:bldP spid="35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684179" y="2283802"/>
            <a:ext cx="830983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创新点</a:t>
            </a:r>
          </a:p>
        </p:txBody>
      </p:sp>
      <p:sp>
        <p:nvSpPr>
          <p:cNvPr id="10" name="矩形 9"/>
          <p:cNvSpPr/>
          <p:nvPr/>
        </p:nvSpPr>
        <p:spPr>
          <a:xfrm>
            <a:off x="2763398" y="2619326"/>
            <a:ext cx="244956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23403" y="2619326"/>
            <a:ext cx="1549749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63398" y="2859051"/>
            <a:ext cx="92881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在上菜过程中加入了菜品识别和定位，保证菜品的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准确性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计算机视觉中加入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点云图，构建深度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endParaRPr lang="zh-CN" altLang="en-U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机械臂的移动过程具有避障功能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，所以具有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应对复杂环境的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成本较低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基于协作机器人的仿人运动系统，更加安全，适合于与人交互的场景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研究价值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3"/>
          <p:cNvSpPr>
            <a:spLocks noChangeArrowheads="1"/>
          </p:cNvSpPr>
          <p:nvPr/>
        </p:nvSpPr>
        <p:spPr bwMode="auto">
          <a:xfrm>
            <a:off x="2684179" y="1569281"/>
            <a:ext cx="1677368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创新点与难点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43302" y="2030232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358152" y="2030232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2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/>
      <p:bldP spid="20" grpId="0"/>
      <p:bldP spid="24" grpId="0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684179" y="2283802"/>
            <a:ext cx="600150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难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63398" y="2619326"/>
            <a:ext cx="244956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23403" y="2619326"/>
            <a:ext cx="1549749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63398" y="2859051"/>
            <a:ext cx="92881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由于菜品的繁杂性和环境的干扰，对菜品的识别以及机器人的坐标系的构建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平衡性的保持，如何控制手臂使得端盘子的过程尽量平稳安全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机械臂路径规划，在路径被人阻挡时如何重新规划出新一条最短路径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935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Impact" panose="020B0806030902050204" pitchFamily="34" charset="0"/>
              </a:rPr>
              <a:t>研究价值</a:t>
            </a:r>
            <a:endParaRPr kumimoji="0" lang="zh-CN" altLang="en-US" sz="293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3"/>
          <p:cNvSpPr>
            <a:spLocks noChangeArrowheads="1"/>
          </p:cNvSpPr>
          <p:nvPr/>
        </p:nvSpPr>
        <p:spPr bwMode="auto">
          <a:xfrm>
            <a:off x="2684179" y="1569281"/>
            <a:ext cx="1677368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创新点与难点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43302" y="2030232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58152" y="2030232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26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7666672" y="420490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当前进度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152F47"/>
                </a:solidFill>
              </a:rPr>
              <a:t>第五部分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6" name="椭圆 45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Freeform 261"/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" name="等腰三角形 31"/>
          <p:cNvSpPr/>
          <p:nvPr/>
        </p:nvSpPr>
        <p:spPr>
          <a:xfrm>
            <a:off x="1019105" y="158934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>
            <a:off x="4408145" y="12989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3600000">
            <a:off x="2341082" y="4493530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2124332" y="2151720"/>
            <a:ext cx="1952785" cy="168343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1832010" y="4778001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1408823" y="5497340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2509964" y="354952"/>
            <a:ext cx="1810312" cy="1560613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>
            <a:off x="1422212" y="86340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 rot="3600000">
            <a:off x="4451831" y="1898701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3600000">
            <a:off x="1478068" y="4493531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>
            <a:off x="1492183" y="229898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flipV="1">
            <a:off x="1492183" y="3043928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3600000">
            <a:off x="3999240" y="263839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>
            <a:off x="4625924" y="444908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flipV="1">
            <a:off x="2751196" y="4071310"/>
            <a:ext cx="1965030" cy="169399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>
            <a:off x="3733711" y="5385497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5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3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4"/>
          <p:cNvSpPr txBox="1"/>
          <p:nvPr/>
        </p:nvSpPr>
        <p:spPr>
          <a:xfrm>
            <a:off x="2566261" y="2631917"/>
            <a:ext cx="91720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好了开发环境：安装了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ubuntu14.04 LTS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操作系统，并安装了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 indigo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Baxter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SDK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3.5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安装了虚拟运动仿真系统，并能运行基本运动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实现交互式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当前进度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2684179" y="1569281"/>
            <a:ext cx="1677368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当前研究进度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43302" y="2030232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58152" y="2030232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62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9" grpId="0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56138" y="25343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</a:t>
            </a:r>
            <a:r>
              <a:rPr lang="zh-CN" altLang="en-US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31355" y="25343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</a:t>
            </a:r>
            <a:r>
              <a:rPr lang="zh-CN" altLang="en-US" sz="18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12038" y="25343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</a:t>
            </a:r>
            <a:endParaRPr lang="zh-CN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59819" y="2534358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78870" y="25343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当前进度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4439816" y="5338288"/>
            <a:ext cx="331236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36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6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4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307449" y="5338287"/>
            <a:ext cx="354673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854184" y="5338287"/>
            <a:ext cx="0" cy="6719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307449" y="6010255"/>
            <a:ext cx="354673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4307447" y="5338287"/>
            <a:ext cx="0" cy="67196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516097" y="1514488"/>
            <a:ext cx="988080" cy="851793"/>
            <a:chOff x="1816562" y="1445477"/>
            <a:chExt cx="988080" cy="851793"/>
          </a:xfrm>
        </p:grpSpPr>
        <p:sp>
          <p:nvSpPr>
            <p:cNvPr id="39" name="等腰三角形 38"/>
            <p:cNvSpPr/>
            <p:nvPr/>
          </p:nvSpPr>
          <p:spPr>
            <a:xfrm>
              <a:off x="1816562" y="1445477"/>
              <a:ext cx="988080" cy="85179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104455" y="1712494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096780" y="1514488"/>
            <a:ext cx="988080" cy="851793"/>
            <a:chOff x="3397245" y="1445477"/>
            <a:chExt cx="988080" cy="851793"/>
          </a:xfrm>
        </p:grpSpPr>
        <p:sp>
          <p:nvSpPr>
            <p:cNvPr id="38" name="等腰三角形 37"/>
            <p:cNvSpPr/>
            <p:nvPr/>
          </p:nvSpPr>
          <p:spPr>
            <a:xfrm>
              <a:off x="3397245" y="1445477"/>
              <a:ext cx="988080" cy="851793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679671" y="1712494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77463" y="1514488"/>
            <a:ext cx="988080" cy="851793"/>
            <a:chOff x="4977928" y="1445477"/>
            <a:chExt cx="988080" cy="851793"/>
          </a:xfrm>
        </p:grpSpPr>
        <p:sp>
          <p:nvSpPr>
            <p:cNvPr id="42" name="等腰三角形 41"/>
            <p:cNvSpPr/>
            <p:nvPr/>
          </p:nvSpPr>
          <p:spPr>
            <a:xfrm>
              <a:off x="4977928" y="1445477"/>
              <a:ext cx="988080" cy="851793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265821" y="1712493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58146" y="1514488"/>
            <a:ext cx="988080" cy="851793"/>
            <a:chOff x="6558611" y="1445477"/>
            <a:chExt cx="988080" cy="851793"/>
          </a:xfrm>
        </p:grpSpPr>
        <p:sp>
          <p:nvSpPr>
            <p:cNvPr id="43" name="等腰三角形 42"/>
            <p:cNvSpPr/>
            <p:nvPr/>
          </p:nvSpPr>
          <p:spPr>
            <a:xfrm>
              <a:off x="6558611" y="1445477"/>
              <a:ext cx="988080" cy="851793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846504" y="1712493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838829" y="1514488"/>
            <a:ext cx="988080" cy="851793"/>
            <a:chOff x="8139294" y="1445477"/>
            <a:chExt cx="988080" cy="851793"/>
          </a:xfrm>
        </p:grpSpPr>
        <p:sp>
          <p:nvSpPr>
            <p:cNvPr id="44" name="等腰三角形 43"/>
            <p:cNvSpPr/>
            <p:nvPr/>
          </p:nvSpPr>
          <p:spPr>
            <a:xfrm>
              <a:off x="8139294" y="1445477"/>
              <a:ext cx="988080" cy="85179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427187" y="1712493"/>
              <a:ext cx="4122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7198186" y="25343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</a:t>
            </a:r>
            <a:r>
              <a:rPr lang="zh-CN" altLang="en-US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价值</a:t>
            </a:r>
            <a:endParaRPr lang="zh-CN" altLang="zh-CN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368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2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31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4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00"/>
                            </p:stCondLst>
                            <p:childTnLst>
                              <p:par>
                                <p:cTn id="6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3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32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当前进度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2684179" y="1569281"/>
            <a:ext cx="1677368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当前研究展示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43302" y="2030232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58152" y="2030232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2684179" y="2204086"/>
            <a:ext cx="600150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仿真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63398" y="2539610"/>
            <a:ext cx="244956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023403" y="2539610"/>
            <a:ext cx="319699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pic>
        <p:nvPicPr>
          <p:cNvPr id="2" name="仿真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8152" y="2664041"/>
            <a:ext cx="7042536" cy="39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9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9" grpId="0"/>
      <p:bldP spid="20" grpId="0" animBg="1"/>
      <p:bldP spid="21" grpId="0" animBg="1"/>
      <p:bldP spid="10" grpId="0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当前进度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3"/>
          <p:cNvSpPr>
            <a:spLocks noChangeArrowheads="1"/>
          </p:cNvSpPr>
          <p:nvPr/>
        </p:nvSpPr>
        <p:spPr bwMode="auto">
          <a:xfrm>
            <a:off x="2684179" y="1569281"/>
            <a:ext cx="1677368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当前研究展示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43302" y="2030232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58152" y="2030232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2684179" y="2204086"/>
            <a:ext cx="600150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抓取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63398" y="2539610"/>
            <a:ext cx="244956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023403" y="2539610"/>
            <a:ext cx="319699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pic>
        <p:nvPicPr>
          <p:cNvPr id="3" name="抓取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0641" y="2709082"/>
            <a:ext cx="7109637" cy="399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>
            <a:off x="949560" y="3746200"/>
            <a:ext cx="834952" cy="71978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9903177" y="3857222"/>
            <a:ext cx="706166" cy="6087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-1" y="2862140"/>
            <a:ext cx="995083" cy="160384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1784512" y="4034039"/>
            <a:ext cx="417476" cy="43194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10609343" y="3746200"/>
            <a:ext cx="834952" cy="7197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11357048" y="2956269"/>
            <a:ext cx="834952" cy="150971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44044" y="4764569"/>
            <a:ext cx="48697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0" b="1" dirty="0" smtClean="0">
                <a:solidFill>
                  <a:srgbClr val="FCB813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THANKS</a:t>
            </a:r>
            <a:endParaRPr lang="zh-CN" altLang="en-US" sz="8000" b="1" dirty="0">
              <a:solidFill>
                <a:srgbClr val="FCB813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3" name="挥手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9302" y="812916"/>
            <a:ext cx="5589085" cy="31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2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666672" y="4204904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5400" b="1" dirty="0">
              <a:solidFill>
                <a:srgbClr val="152F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152F47"/>
                </a:solidFill>
              </a:rPr>
              <a:t>第一部分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8125599" y="1434035"/>
            <a:ext cx="2036802" cy="2036802"/>
            <a:chOff x="8077074" y="845254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等腰三角形 17"/>
          <p:cNvSpPr/>
          <p:nvPr/>
        </p:nvSpPr>
        <p:spPr>
          <a:xfrm>
            <a:off x="1019105" y="158934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4408145" y="12989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600000">
            <a:off x="2341082" y="4493530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2124332" y="2151720"/>
            <a:ext cx="1952785" cy="168343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595666" y="3138203"/>
            <a:ext cx="1616929" cy="1393904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>
            <a:off x="1832010" y="4778001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408823" y="5497340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>
            <a:off x="2509964" y="354952"/>
            <a:ext cx="1810312" cy="1560613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>
            <a:off x="1422212" y="86340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3600000">
            <a:off x="4451831" y="1898701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3600000">
            <a:off x="1478068" y="4493531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10800000">
            <a:off x="617406" y="4652966"/>
            <a:ext cx="710484" cy="61248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>
            <a:off x="1492183" y="229898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flipV="1">
            <a:off x="1492183" y="3043928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3600000">
            <a:off x="3999240" y="263839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625924" y="444908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flipV="1">
            <a:off x="2751196" y="4071310"/>
            <a:ext cx="1965030" cy="169399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3733711" y="5385497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23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8" grpId="0" animBg="1"/>
      <p:bldP spid="22" grpId="0" animBg="1"/>
      <p:bldP spid="23" grpId="0" animBg="1"/>
      <p:bldP spid="24" grpId="0" animBg="1"/>
      <p:bldP spid="26" grpId="0" animBg="1"/>
      <p:bldP spid="29" grpId="0" animBg="1"/>
      <p:bldP spid="30" grpId="0" animBg="1"/>
      <p:bldP spid="45" grpId="0" animBg="1"/>
      <p:bldP spid="46" grpId="0" animBg="1"/>
      <p:bldP spid="48" grpId="0" animBg="1"/>
      <p:bldP spid="49" grpId="0" animBg="1"/>
      <p:bldP spid="55" grpId="0" animBg="1"/>
      <p:bldP spid="31" grpId="0" animBg="1"/>
      <p:bldP spid="32" grpId="0" animBg="1"/>
      <p:bldP spid="33" grpId="0" animBg="1"/>
      <p:bldP spid="35" grpId="0" animBg="1"/>
      <p:bldP spid="37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选题背景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2667656" y="2120938"/>
            <a:ext cx="8037726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协作机器人，是设计和人类在共同工作空间中有近距离互动的机器人。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到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2010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年为止，大部分的工业机器人是设计自动作业或是在有限的导引下作业，因此不用考虑和人类近距离互动，其动作也不用考虑对于周围人类的安全保护，而这些都是协作式机器人需要考虑的机能。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2684179" y="1569281"/>
            <a:ext cx="1420888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协作机器人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743302" y="2030232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358152" y="2030232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2684179" y="2245369"/>
            <a:ext cx="1061815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发展历程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763398" y="2580893"/>
            <a:ext cx="244956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023403" y="2580893"/>
            <a:ext cx="1090811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667656" y="2788105"/>
            <a:ext cx="91090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1996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协作机器人的概念由美国西北大学的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位教授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Edward Colgate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Michael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Peshkin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首次提出，并申请了专利。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协作机器人厂商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Universal Robots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在丹麦成立，公司最初的市场是中小企业。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Universal Robots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公司推出了一款机器人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——UR5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，全球首款协作机器人诞生。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Rethink Robotics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推出了双臂协作机器人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Baxter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际标准化组织针对协作机器人发布了最新的工业标准，进一步明确了协作机器人的设计细节及系统安全技术规范，所有协作机器人产品必须通过此标准认证才能在市场上发售。由此，协作机器人在标准化生产的道路上步入正轨，开启了协作机器人的元年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381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  <p:bldP spid="30" grpId="1"/>
      <p:bldP spid="31" grpId="0"/>
      <p:bldP spid="32" grpId="0" animBg="1"/>
      <p:bldP spid="33" grpId="0" animBg="1"/>
      <p:bldP spid="39" grpId="0"/>
      <p:bldP spid="40" grpId="0" animBg="1"/>
      <p:bldP spid="41" grpId="0" animBg="1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选题背景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2684179" y="1569281"/>
            <a:ext cx="1420888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协作机器人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743302" y="2030232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358152" y="2030232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2684179" y="2283802"/>
            <a:ext cx="1985145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协作机器人的优势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763398" y="2619326"/>
            <a:ext cx="244956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023403" y="2619326"/>
            <a:ext cx="1549749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763398" y="2859051"/>
            <a:ext cx="92881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与人协作，充分发挥人与机器人的优势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安全性高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部署简单、灵活易用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成本较低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支持柔性生产模式</a:t>
            </a:r>
          </a:p>
        </p:txBody>
      </p:sp>
    </p:spTree>
    <p:extLst>
      <p:ext uri="{BB962C8B-B14F-4D97-AF65-F5344CB8AC3E}">
        <p14:creationId xmlns:p14="http://schemas.microsoft.com/office/powerpoint/2010/main" val="412221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选题背景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2684179" y="1569281"/>
            <a:ext cx="1420888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协作机器人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743302" y="2030232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358152" y="2030232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2684179" y="2243953"/>
            <a:ext cx="1959497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Baxter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机器人简介</a:t>
            </a:r>
          </a:p>
        </p:txBody>
      </p:sp>
      <p:sp>
        <p:nvSpPr>
          <p:cNvPr id="15" name="矩形 14"/>
          <p:cNvSpPr/>
          <p:nvPr/>
        </p:nvSpPr>
        <p:spPr>
          <a:xfrm>
            <a:off x="2763398" y="2580315"/>
            <a:ext cx="824934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03382" y="2580315"/>
            <a:ext cx="1521278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684179" y="2962396"/>
            <a:ext cx="90697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Baxter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机器人是美国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Rethink Robotics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公司推出的一款新型协作型机器人，配备了基于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Robot Operating System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）的软件开发套件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(SDK)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，可用于与机械手臂运动规划、双臂柔顺协调控制、机器视觉、人机交互等有关的科研和教学。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 descr="https://ss1.bdstatic.com/70cFuXSh_Q1YnxGkpoWK1HF6hhy/it/u=1091432115,3647137278&amp;fm=26&amp;gp=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030" y="3544378"/>
            <a:ext cx="2296160" cy="308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32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选题背景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2684179" y="1569281"/>
            <a:ext cx="1420888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协作机器人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743302" y="2030232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2684179" y="2283802"/>
            <a:ext cx="2946946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Baxter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协作机器人研究现状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763398" y="2620164"/>
            <a:ext cx="928070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691467" y="2623260"/>
            <a:ext cx="1906729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865054" y="2859136"/>
            <a:ext cx="741577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协作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机器人作为近几年兴起的一个研究热点，虽已有多款产品问世，但仍有理论研究不深入、生产成本较高等许多问题。而且其应用尚未有明确定位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。对于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国内而言，机器人领域人才资源匮乏，关键零部件尚未国产化，这些都是额外的问题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对于本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所基于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Baxter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国外的科研人员们已经做了许多研究，大部分是在数学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运动学、计算机视觉、深度学习的基础上去模仿人类，例如模仿人类抓取物品、击掌、帮助残疾人穿衣服等，并进而去研究运动学和控制理论。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16" y="4922767"/>
            <a:ext cx="2327276" cy="18114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87" y="4772844"/>
            <a:ext cx="3906583" cy="192244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343102" y="2030232"/>
            <a:ext cx="703965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69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选题背景</a:t>
            </a:r>
            <a:endParaRPr lang="zh-CN" altLang="en-US" sz="2935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2684179" y="1569281"/>
            <a:ext cx="1420888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协作机器人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743302" y="2030232"/>
            <a:ext cx="599800" cy="40500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358152" y="2030232"/>
            <a:ext cx="1215000" cy="40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2684179" y="2763417"/>
            <a:ext cx="2215977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餐厅中机器人的局限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763398" y="3099779"/>
            <a:ext cx="824934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603382" y="3099779"/>
            <a:ext cx="1521278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684179" y="3334024"/>
            <a:ext cx="74157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机器人的功能用于迎宾、点餐、烹饪、送餐、回收餐盘。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机器人餐厅还未实现全流程无人，仍需人工干预，没有将餐盘端上桌的功能，没有做到与人的近距离互动。</a:t>
            </a:r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2684179" y="2243953"/>
            <a:ext cx="1959497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Baxter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协作机器人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63398" y="2580315"/>
            <a:ext cx="665602" cy="4571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426450" y="2574892"/>
            <a:ext cx="1217226" cy="4571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https://timgsa.baidu.com/timg?image&amp;quality=80&amp;size=b9999_10000&amp;sec=1545527017399&amp;di=2a76afa2d90199df4baedb334bef73aa&amp;imgtype=0&amp;src=http%3A%2F%2Fwww.cnr.cn%2Flvyou%2Flist%2F20160405%2FW02016040539609468072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87" y="4375375"/>
            <a:ext cx="3314700" cy="2205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729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666673" y="420490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项目内容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333522" y="36852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152F47"/>
                </a:solidFill>
              </a:rPr>
              <a:t>第二部分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33" name="等腰三角形 32"/>
          <p:cNvSpPr/>
          <p:nvPr/>
        </p:nvSpPr>
        <p:spPr>
          <a:xfrm>
            <a:off x="1019105" y="158934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4408145" y="1298935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rot="3600000">
            <a:off x="2341082" y="4493530"/>
            <a:ext cx="710484" cy="61248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>
            <a:off x="2124332" y="2151720"/>
            <a:ext cx="1952785" cy="168343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>
            <a:off x="1832010" y="4778001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>
            <a:off x="1408823" y="5497340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2509964" y="354952"/>
            <a:ext cx="1810312" cy="1560613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>
            <a:off x="1422212" y="863400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3600000">
            <a:off x="4451831" y="1898701"/>
            <a:ext cx="710484" cy="61248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600000">
            <a:off x="1478068" y="4493531"/>
            <a:ext cx="710484" cy="612486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>
            <a:off x="1492183" y="2298984"/>
            <a:ext cx="710484" cy="61248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flipV="1">
            <a:off x="1492183" y="3043928"/>
            <a:ext cx="710484" cy="612486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3600000">
            <a:off x="3999240" y="2638397"/>
            <a:ext cx="710484" cy="61248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>
            <a:off x="4625924" y="4449089"/>
            <a:ext cx="710484" cy="612486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2751196" y="4071310"/>
            <a:ext cx="1965030" cy="169399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>
            <a:off x="3733711" y="5385497"/>
            <a:ext cx="710484" cy="6124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3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3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1258</Words>
  <Application>Microsoft Office PowerPoint</Application>
  <PresentationFormat>宽屏</PresentationFormat>
  <Paragraphs>141</Paragraphs>
  <Slides>22</Slides>
  <Notes>8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华康俪金黑W8(P)</vt:lpstr>
      <vt:lpstr>宋体</vt:lpstr>
      <vt:lpstr>微软雅黑</vt:lpstr>
      <vt:lpstr>Arial</vt:lpstr>
      <vt:lpstr>Calibri</vt:lpstr>
      <vt:lpstr>Calibri Light</vt:lpstr>
      <vt:lpstr>Impact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燕 雯</dc:creator>
  <cp:lastModifiedBy>Li jf</cp:lastModifiedBy>
  <cp:revision>34</cp:revision>
  <dcterms:created xsi:type="dcterms:W3CDTF">2018-12-20T08:32:39Z</dcterms:created>
  <dcterms:modified xsi:type="dcterms:W3CDTF">2018-12-23T07:33:24Z</dcterms:modified>
</cp:coreProperties>
</file>